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85" r:id="rId4"/>
    <p:sldId id="283" r:id="rId5"/>
    <p:sldId id="291" r:id="rId6"/>
    <p:sldId id="292" r:id="rId7"/>
    <p:sldId id="293" r:id="rId8"/>
    <p:sldId id="295" r:id="rId9"/>
    <p:sldId id="296" r:id="rId10"/>
    <p:sldId id="294" r:id="rId11"/>
    <p:sldId id="286" r:id="rId12"/>
    <p:sldId id="284" r:id="rId13"/>
    <p:sldId id="287" r:id="rId14"/>
    <p:sldId id="290" r:id="rId15"/>
    <p:sldId id="288" r:id="rId16"/>
    <p:sldId id="28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00"/>
    <a:srgbClr val="FFD241"/>
    <a:srgbClr val="3771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9"/>
  </p:normalViewPr>
  <p:slideViewPr>
    <p:cSldViewPr snapToGrid="0" snapToObjects="1">
      <p:cViewPr>
        <p:scale>
          <a:sx n="102" d="100"/>
          <a:sy n="102" d="100"/>
        </p:scale>
        <p:origin x="95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pn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9191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2815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3202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342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58743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02631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42892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96466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8945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08865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2731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8CAF1-0E4C-464D-AFC9-050C0A554E31}" type="datetimeFigureOut">
              <a:rPr lang="es-ES_tradnl" smtClean="0"/>
              <a:t>8/8/20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5631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tiff"/><Relationship Id="rId5" Type="http://schemas.openxmlformats.org/officeDocument/2006/relationships/image" Target="../media/image27.tiff"/><Relationship Id="rId4" Type="http://schemas.openxmlformats.org/officeDocument/2006/relationships/image" Target="../media/image26.tiff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tiff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tiff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microsoft.com/office/2007/relationships/hdphoto" Target="../media/hdphoto1.wdp"/><Relationship Id="rId7" Type="http://schemas.openxmlformats.org/officeDocument/2006/relationships/image" Target="../media/image13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tif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3E996-D8E9-B04B-BEEB-D0B26FF579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161" y="5071793"/>
            <a:ext cx="6505749" cy="1352636"/>
          </a:xfrm>
        </p:spPr>
        <p:txBody>
          <a:bodyPr anchor="b">
            <a:noAutofit/>
          </a:bodyPr>
          <a:lstStyle/>
          <a:p>
            <a:pPr algn="l"/>
            <a:r>
              <a:rPr lang="en-US" sz="4400" b="1" dirty="0">
                <a:latin typeface="SF Pro Display" pitchFamily="2" charset="0"/>
                <a:ea typeface="SF Pro Display" pitchFamily="2" charset="0"/>
              </a:rPr>
              <a:t>Python Avanzado</a:t>
            </a:r>
            <a:br>
              <a:rPr lang="en-US" sz="4400" b="1" dirty="0">
                <a:latin typeface="SF Pro Display" pitchFamily="2" charset="0"/>
                <a:ea typeface="SF Pro Display" pitchFamily="2" charset="0"/>
              </a:rPr>
            </a:br>
            <a:r>
              <a:rPr lang="en-US" sz="3200" b="1" dirty="0">
                <a:latin typeface="SF Pro Display" pitchFamily="2" charset="0"/>
                <a:ea typeface="SF Pro Display" pitchFamily="2" charset="0"/>
              </a:rPr>
              <a:t>Día 1</a:t>
            </a:r>
            <a:br>
              <a:rPr lang="en-US" sz="3200" b="1" dirty="0">
                <a:latin typeface="SF Pro Display" pitchFamily="2" charset="0"/>
                <a:ea typeface="SF Pro Display" pitchFamily="2" charset="0"/>
              </a:rPr>
            </a:br>
            <a:r>
              <a:rPr lang="en-US" sz="2000" dirty="0">
                <a:latin typeface="Courier" pitchFamily="2" charset="0"/>
                <a:ea typeface="SF Pro Display" pitchFamily="2" charset="0"/>
              </a:rPr>
              <a:t> </a:t>
            </a:r>
            <a:br>
              <a:rPr lang="en-US" sz="2000" dirty="0">
                <a:latin typeface="Courier" pitchFamily="2" charset="0"/>
                <a:ea typeface="SF Pro Display" pitchFamily="2" charset="0"/>
              </a:rPr>
            </a:br>
            <a:r>
              <a:rPr lang="en-US" sz="2000" dirty="0" err="1">
                <a:latin typeface="Consolas" panose="020B0609020204030204" pitchFamily="49" charset="0"/>
                <a:ea typeface="SF Pro Display" pitchFamily="2" charset="0"/>
                <a:cs typeface="Consolas" panose="020B0609020204030204" pitchFamily="49" charset="0"/>
              </a:rPr>
              <a:t>Curso</a:t>
            </a:r>
            <a:r>
              <a:rPr lang="en-US" sz="2000" dirty="0">
                <a:latin typeface="Consolas" panose="020B0609020204030204" pitchFamily="49" charset="0"/>
                <a:ea typeface="SF Pro Display" pitchFamily="2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ea typeface="SF Pro Display" pitchFamily="2" charset="0"/>
                <a:cs typeface="Consolas" panose="020B0609020204030204" pitchFamily="49" charset="0"/>
              </a:rPr>
              <a:t>Proteco</a:t>
            </a:r>
            <a:r>
              <a:rPr lang="en-US" sz="2000" dirty="0">
                <a:latin typeface="Consolas" panose="020B0609020204030204" pitchFamily="49" charset="0"/>
                <a:ea typeface="SF Pro Display" pitchFamily="2" charset="0"/>
                <a:cs typeface="Consolas" panose="020B0609020204030204" pitchFamily="49" charset="0"/>
              </a:rPr>
              <a:t> 2020-2</a:t>
            </a:r>
            <a:br>
              <a:rPr lang="en-US" sz="2000" dirty="0">
                <a:latin typeface="Courier" pitchFamily="2" charset="0"/>
                <a:ea typeface="SF Pro Display" pitchFamily="2" charset="0"/>
              </a:rPr>
            </a:br>
            <a:br>
              <a:rPr lang="en-US" sz="2000" dirty="0">
                <a:solidFill>
                  <a:srgbClr val="00B050"/>
                </a:solidFill>
                <a:latin typeface="Courier" pitchFamily="2" charset="0"/>
                <a:ea typeface="SF Pro Display" pitchFamily="2" charset="0"/>
              </a:rPr>
            </a:br>
            <a:r>
              <a:rPr lang="en-US" sz="1800" dirty="0" err="1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Instructores</a:t>
            </a: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: </a:t>
            </a:r>
            <a:b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</a:b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 - Samuel Arturo Garrido Sánchez</a:t>
            </a:r>
            <a:b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</a:b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 - Alicia </a:t>
            </a:r>
            <a:r>
              <a:rPr lang="en-US" sz="1800" dirty="0" err="1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Carbalindo</a:t>
            </a: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 García</a:t>
            </a:r>
            <a:b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</a:b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 - Armando Rivera</a:t>
            </a:r>
            <a:br>
              <a:rPr lang="en-US" sz="1800" dirty="0">
                <a:solidFill>
                  <a:srgbClr val="0070C0"/>
                </a:solidFill>
                <a:latin typeface="Courier" pitchFamily="2" charset="0"/>
                <a:ea typeface="SF Pro Display" pitchFamily="2" charset="0"/>
              </a:rPr>
            </a:br>
            <a:endParaRPr lang="es-ES_tradnl" sz="1800" dirty="0">
              <a:solidFill>
                <a:srgbClr val="00B050"/>
              </a:solidFill>
              <a:latin typeface="Courier" pitchFamily="2" charset="0"/>
              <a:ea typeface="SF Pro Display" pitchFamily="2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72B3FE-650A-F44D-AE54-893E763B2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0498" y="395859"/>
            <a:ext cx="1092011" cy="79898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49180F1C-8BC7-E74C-BE88-57B8EDA38911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F6F59F1B-878D-1D45-8468-D1DF83F39000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4" name="Imagen 3" descr="Imagen que contiene reloj&#10;&#10;Descripción generada automáticamente">
            <a:extLst>
              <a:ext uri="{FF2B5EF4-FFF2-40B4-BE49-F238E27FC236}">
                <a16:creationId xmlns:a16="http://schemas.microsoft.com/office/drawing/2014/main" id="{CD871FD1-6264-214E-9106-C5BF1A505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9678" y="395860"/>
            <a:ext cx="801824" cy="80182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38F7579-C3CD-224B-9F0E-CFD1A21C6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0810" y="1554430"/>
            <a:ext cx="4773600" cy="47736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9257427-7044-0C44-8AC3-8DF8F1E0234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442" t="17304" r="6025" b="13701"/>
          <a:stretch/>
        </p:blipFill>
        <p:spPr>
          <a:xfrm>
            <a:off x="637309" y="1335994"/>
            <a:ext cx="2976773" cy="175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60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78" y="211625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Tipos de celda: Python +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MarkDown</a:t>
            </a:r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 +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LaTEX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97D8B8E-E4D4-084B-885B-0F2A9768D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90568" cy="4351338"/>
          </a:xfrm>
        </p:spPr>
        <p:txBody>
          <a:bodyPr>
            <a:normAutofit lnSpcReduction="10000"/>
          </a:bodyPr>
          <a:lstStyle/>
          <a:p>
            <a:r>
              <a:rPr lang="es-ES_tradnl" dirty="0"/>
              <a:t>Al cambiar entre tipo de celdas podemos tener algoritmos como el mostrado.</a:t>
            </a:r>
          </a:p>
          <a:p>
            <a:endParaRPr lang="es-ES_tradnl" dirty="0"/>
          </a:p>
          <a:p>
            <a:r>
              <a:rPr lang="es-ES_tradnl" dirty="0"/>
              <a:t>Existen comandos rápidos o teclas rápidas para realizar las acciones de guardado, selección de celda y otras propiedades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DD9D34A1-7B12-D74C-A943-BE9D6D624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768" y="1919956"/>
            <a:ext cx="6944132" cy="334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442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Algunas opciones adicionales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/>
          </a:bodyPr>
          <a:lstStyle/>
          <a:p>
            <a:r>
              <a:rPr lang="es-ES_tradnl" sz="2400" dirty="0"/>
              <a:t>En caso de no contar con las anteriores </a:t>
            </a:r>
            <a:r>
              <a:rPr lang="es-ES_tradnl" sz="2400" dirty="0" err="1"/>
              <a:t>exiten</a:t>
            </a:r>
            <a:r>
              <a:rPr lang="es-ES_tradnl" sz="2400" dirty="0"/>
              <a:t> 2 opciones recomendadas para poder trabajar Python a través de un navegador web:</a:t>
            </a:r>
          </a:p>
          <a:p>
            <a:pPr marL="0" indent="0">
              <a:buNone/>
            </a:pPr>
            <a:endParaRPr lang="es-ES_tradnl" sz="2400" dirty="0"/>
          </a:p>
          <a:p>
            <a:pPr lvl="1"/>
            <a:r>
              <a:rPr lang="es-ES_tradnl" dirty="0"/>
              <a:t>Google </a:t>
            </a:r>
            <a:r>
              <a:rPr lang="es-ES_tradnl" dirty="0" err="1"/>
              <a:t>Colaboratoty</a:t>
            </a:r>
            <a:r>
              <a:rPr lang="es-ES_tradnl" dirty="0"/>
              <a:t> alias Google </a:t>
            </a:r>
            <a:r>
              <a:rPr lang="es-ES_tradnl" dirty="0" err="1"/>
              <a:t>Colab</a:t>
            </a:r>
            <a:endParaRPr lang="es-ES_tradnl" dirty="0"/>
          </a:p>
          <a:p>
            <a:pPr lvl="1"/>
            <a:endParaRPr lang="es-ES_tradnl" dirty="0"/>
          </a:p>
          <a:p>
            <a:pPr lvl="1"/>
            <a:endParaRPr lang="es-ES_tradnl" dirty="0"/>
          </a:p>
          <a:p>
            <a:pPr marL="457200" lvl="1" indent="0">
              <a:buNone/>
            </a:pPr>
            <a:endParaRPr lang="es-ES_tradnl" dirty="0"/>
          </a:p>
          <a:p>
            <a:pPr lvl="1"/>
            <a:r>
              <a:rPr lang="es-ES_tradnl" dirty="0"/>
              <a:t>Microsoft </a:t>
            </a:r>
            <a:r>
              <a:rPr lang="es-ES_tradnl" dirty="0" err="1"/>
              <a:t>Azure</a:t>
            </a:r>
            <a:r>
              <a:rPr lang="es-ES_tradnl" dirty="0"/>
              <a:t> Notebooks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F17ADA6-D6C4-9742-B648-8694E7A0EB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70" t="17759" r="4435" b="3459"/>
          <a:stretch/>
        </p:blipFill>
        <p:spPr>
          <a:xfrm>
            <a:off x="7500938" y="2564158"/>
            <a:ext cx="4185371" cy="332367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050272D-E085-CB4F-AD15-D02182D5BB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3256" y="3483875"/>
            <a:ext cx="1309419" cy="81342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BDA9853-02D9-9F41-B404-7E2A4D3A3F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1475" y="5196470"/>
            <a:ext cx="3251200" cy="80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56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Ambientes virtuales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8297815" cy="4667250"/>
          </a:xfrm>
        </p:spPr>
        <p:txBody>
          <a:bodyPr>
            <a:normAutofit/>
          </a:bodyPr>
          <a:lstStyle/>
          <a:p>
            <a:r>
              <a:rPr lang="es-MX" dirty="0"/>
              <a:t>Las aplicaciones a veces necesitan una versión específica de una biblioteca, debido a que dicha aplicación requiere que un bug particular haya sido solucionado o bien la aplicación ha sido escrita usando una versión obsoleta de la interfaz.</a:t>
            </a:r>
          </a:p>
          <a:p>
            <a:endParaRPr lang="es-MX" dirty="0"/>
          </a:p>
          <a:p>
            <a:r>
              <a:rPr lang="es-MX" dirty="0"/>
              <a:t>Así, los ambientes virtuales es un mecanismo que me permite gestionar programas y paquetes </a:t>
            </a:r>
            <a:r>
              <a:rPr lang="es-MX" b="1" dirty="0"/>
              <a:t>python</a:t>
            </a:r>
            <a:r>
              <a:rPr lang="es-MX" dirty="0"/>
              <a:t> sin tener permisos de administración, es decir, cualquier usuario sin privilegios puede tener uno o más "espacios aislados"</a:t>
            </a:r>
            <a:endParaRPr lang="es-ES_trad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2BB393-57A3-2246-AEC4-7F66AE0DB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6014" y="3099244"/>
            <a:ext cx="3055985" cy="193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593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Primero lo primero: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Numpy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8810298" cy="4667250"/>
          </a:xfrm>
        </p:spPr>
        <p:txBody>
          <a:bodyPr>
            <a:normAutofit/>
          </a:bodyPr>
          <a:lstStyle/>
          <a:p>
            <a:r>
              <a:rPr lang="es-MX" dirty="0"/>
              <a:t>Numpy es una biblioteca que agrega mayor soporte para vectores y matrice</a:t>
            </a:r>
            <a:r>
              <a:rPr lang="es-ES" dirty="0"/>
              <a:t>s.</a:t>
            </a: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r>
              <a:rPr lang="es-ES_tradnl" dirty="0"/>
              <a:t>El objeto principal de </a:t>
            </a:r>
            <a:r>
              <a:rPr lang="es-ES_tradnl" dirty="0" err="1"/>
              <a:t>NumPy</a:t>
            </a:r>
            <a:r>
              <a:rPr lang="es-ES_tradnl" dirty="0"/>
              <a:t> es la matriz multidimensional homogénea. Es una tabla de elementos (generalmente números), todos del mismo tipo, indexados por una </a:t>
            </a:r>
            <a:r>
              <a:rPr lang="es-ES_tradnl" dirty="0" err="1"/>
              <a:t>tupla</a:t>
            </a:r>
            <a:r>
              <a:rPr lang="es-ES_tradnl" dirty="0"/>
              <a:t> de enteros no negativos. En </a:t>
            </a:r>
            <a:r>
              <a:rPr lang="es-ES_tradnl" dirty="0" err="1"/>
              <a:t>NumPy</a:t>
            </a:r>
            <a:r>
              <a:rPr lang="es-ES_tradnl" dirty="0"/>
              <a:t> las dimensiones se llaman ejes.</a:t>
            </a:r>
          </a:p>
          <a:p>
            <a:endParaRPr lang="es-ES_trad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5DB510E-5957-F94A-9E09-0DFFDD2228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177"/>
          <a:stretch/>
        </p:blipFill>
        <p:spPr>
          <a:xfrm>
            <a:off x="10025618" y="3505905"/>
            <a:ext cx="1600348" cy="236237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12C44FD-B379-7341-9F00-DA991132B2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553" r="39598"/>
          <a:stretch/>
        </p:blipFill>
        <p:spPr>
          <a:xfrm>
            <a:off x="8805315" y="1135622"/>
            <a:ext cx="3016469" cy="1880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19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Algunos ejemplos con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Numpy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756"/>
            <a:ext cx="4619539" cy="4667250"/>
          </a:xfrm>
        </p:spPr>
        <p:txBody>
          <a:bodyPr>
            <a:normAutofit fontScale="92500"/>
          </a:bodyPr>
          <a:lstStyle/>
          <a:p>
            <a:r>
              <a:rPr lang="es-ES_tradnl" dirty="0"/>
              <a:t>Trato con vectores</a:t>
            </a:r>
          </a:p>
          <a:p>
            <a:pPr lvl="1"/>
            <a:r>
              <a:rPr lang="es-ES_tradnl" dirty="0"/>
              <a:t>Es importante primero importar </a:t>
            </a:r>
            <a:r>
              <a:rPr lang="es-ES_tradnl" dirty="0" err="1"/>
              <a:t>numpy</a:t>
            </a:r>
            <a:r>
              <a:rPr lang="es-ES_tradnl" dirty="0"/>
              <a:t>.</a:t>
            </a:r>
          </a:p>
          <a:p>
            <a:pPr lvl="2"/>
            <a:r>
              <a:rPr lang="es-ES_tradnl" b="1" dirty="0" err="1">
                <a:solidFill>
                  <a:srgbClr val="008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_tradnl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_tradnl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es-ES_tradnl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_tradnl" b="1" dirty="0">
                <a:solidFill>
                  <a:srgbClr val="008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s-ES_tradnl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_tradnl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endParaRPr lang="es-ES_tradnl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endParaRPr lang="es-ES_tradnl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s-ES_tradnl" dirty="0"/>
              <a:t>Tenemos una lista de elementos, los convertimos a vector </a:t>
            </a:r>
            <a:r>
              <a:rPr lang="es-ES_tradnl" dirty="0" err="1"/>
              <a:t>numpy</a:t>
            </a:r>
            <a:endParaRPr lang="es-ES_tradnl" dirty="0"/>
          </a:p>
          <a:p>
            <a:pPr lvl="1"/>
            <a:r>
              <a:rPr lang="es-ES_tradnl" dirty="0"/>
              <a:t>Sumamos +1 a cada elemento</a:t>
            </a:r>
          </a:p>
          <a:p>
            <a:pPr lvl="1"/>
            <a:r>
              <a:rPr lang="es-ES_tradnl" dirty="0"/>
              <a:t>Multiplicamos X 5 a cada elemento</a:t>
            </a:r>
          </a:p>
          <a:p>
            <a:pPr lvl="1"/>
            <a:r>
              <a:rPr lang="es-ES_tradnl" dirty="0"/>
              <a:t>Suma de sus elementos</a:t>
            </a:r>
          </a:p>
          <a:p>
            <a:pPr lvl="1"/>
            <a:r>
              <a:rPr lang="es-ES_tradnl" dirty="0"/>
              <a:t>Media</a:t>
            </a:r>
          </a:p>
          <a:p>
            <a:pPr lvl="1"/>
            <a:r>
              <a:rPr lang="es-ES_tradnl" dirty="0"/>
              <a:t>Suma de vectores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0E40515-4BBC-FF4F-951C-11FAF5D21E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1578" y="1408037"/>
            <a:ext cx="5579040" cy="499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564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Algunos ejemplos con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Numpy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/>
          </a:bodyPr>
          <a:lstStyle/>
          <a:p>
            <a:r>
              <a:rPr lang="es-ES_tradnl" dirty="0"/>
              <a:t>Trato con matrices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041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Segundo lo segundo: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Matplotlib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/>
          </a:bodyPr>
          <a:lstStyle/>
          <a:p>
            <a:endParaRPr lang="es-ES_trad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077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Python para niños grandes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 fontScale="92500" lnSpcReduction="10000"/>
          </a:bodyPr>
          <a:lstStyle/>
          <a:p>
            <a:r>
              <a:rPr lang="es-ES_tradnl" dirty="0">
                <a:latin typeface="SF Compact Display" panose="020B0504030202060204" pitchFamily="34" charset="77"/>
              </a:rPr>
              <a:t>Python no solamente se limita a crear hola mundos sino a muchísimas otras cosas :</a:t>
            </a:r>
          </a:p>
          <a:p>
            <a:pPr lvl="1"/>
            <a:endParaRPr lang="es-ES_tradnl" dirty="0">
              <a:latin typeface="SF Compact Display" panose="020B0504030202060204" pitchFamily="34" charset="77"/>
            </a:endParaRPr>
          </a:p>
          <a:p>
            <a:pPr lvl="1"/>
            <a:r>
              <a:rPr lang="es-ES_tradnl" dirty="0">
                <a:latin typeface="SF Compact Display" panose="020B0504030202060204" pitchFamily="34" charset="77"/>
              </a:rPr>
              <a:t>Desarrollo web con Django</a:t>
            </a:r>
          </a:p>
          <a:p>
            <a:pPr lvl="2"/>
            <a:r>
              <a:rPr lang="es-ES_tradnl" dirty="0">
                <a:latin typeface="SF Compact Display" panose="020B0504030202060204" pitchFamily="34" charset="77"/>
              </a:rPr>
              <a:t>Usado por </a:t>
            </a:r>
            <a:r>
              <a:rPr lang="es-MX" dirty="0"/>
              <a:t>Instagram, MIT, Spotify, Youtube, Dropbox, Mozilla, etc.</a:t>
            </a:r>
          </a:p>
          <a:p>
            <a:pPr lvl="2"/>
            <a:endParaRPr lang="es-MX" dirty="0"/>
          </a:p>
          <a:p>
            <a:pPr lvl="1"/>
            <a:r>
              <a:rPr lang="es-MX" dirty="0"/>
              <a:t>Desarrollo web con Flask 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Inteligencia Artificial:</a:t>
            </a:r>
          </a:p>
          <a:p>
            <a:pPr lvl="2"/>
            <a:r>
              <a:rPr lang="es-ES_tradnl" dirty="0" err="1">
                <a:latin typeface="SF Compact Display" panose="020B0504030202060204" pitchFamily="34" charset="77"/>
              </a:rPr>
              <a:t>Pytorch</a:t>
            </a:r>
            <a:r>
              <a:rPr lang="es-ES_tradnl" dirty="0">
                <a:latin typeface="SF Compact Display" panose="020B0504030202060204" pitchFamily="34" charset="77"/>
              </a:rPr>
              <a:t>, </a:t>
            </a:r>
            <a:r>
              <a:rPr lang="es-ES_tradnl" dirty="0" err="1">
                <a:latin typeface="SF Compact Display" panose="020B0504030202060204" pitchFamily="34" charset="77"/>
              </a:rPr>
              <a:t>TensorFlow</a:t>
            </a:r>
            <a:r>
              <a:rPr lang="es-ES_tradnl" dirty="0">
                <a:latin typeface="SF Compact Display" panose="020B0504030202060204" pitchFamily="34" charset="77"/>
              </a:rPr>
              <a:t>, </a:t>
            </a:r>
            <a:r>
              <a:rPr lang="es-ES_tradnl" dirty="0" err="1">
                <a:latin typeface="SF Compact Display" panose="020B0504030202060204" pitchFamily="34" charset="77"/>
              </a:rPr>
              <a:t>SciKitLearn</a:t>
            </a:r>
            <a:r>
              <a:rPr lang="es-ES_tradnl" dirty="0">
                <a:latin typeface="SF Compact Display" panose="020B0504030202060204" pitchFamily="34" charset="77"/>
              </a:rPr>
              <a:t>, </a:t>
            </a:r>
            <a:r>
              <a:rPr lang="es-ES_tradnl" dirty="0" err="1">
                <a:latin typeface="SF Compact Display" panose="020B0504030202060204" pitchFamily="34" charset="77"/>
              </a:rPr>
              <a:t>Keras</a:t>
            </a:r>
            <a:r>
              <a:rPr lang="es-ES_tradnl" dirty="0">
                <a:latin typeface="SF Compact Display" panose="020B0504030202060204" pitchFamily="34" charset="77"/>
              </a:rPr>
              <a:t>.</a:t>
            </a:r>
          </a:p>
          <a:p>
            <a:pPr lvl="2"/>
            <a:endParaRPr lang="es-ES_tradnl" dirty="0">
              <a:latin typeface="SF Compact Display" panose="020B0504030202060204" pitchFamily="34" charset="77"/>
            </a:endParaRPr>
          </a:p>
          <a:p>
            <a:pPr lvl="1"/>
            <a:r>
              <a:rPr lang="es-ES_tradnl" dirty="0"/>
              <a:t>Hasta para desarrollar apps móviles… </a:t>
            </a:r>
            <a:r>
              <a:rPr lang="es-ES_tradnl" dirty="0" err="1"/>
              <a:t>peeeeero</a:t>
            </a:r>
            <a:r>
              <a:rPr lang="es-ES_tradnl" dirty="0"/>
              <a:t> no se casen con Python todavía. Cada lenguaje tiene sus características específicas y es por esto que JavaScript, PHP, Swift, </a:t>
            </a:r>
            <a:r>
              <a:rPr lang="es-ES_tradnl" dirty="0" err="1"/>
              <a:t>Kotlin</a:t>
            </a:r>
            <a:r>
              <a:rPr lang="es-ES_tradnl" dirty="0"/>
              <a:t> o C# </a:t>
            </a:r>
            <a:r>
              <a:rPr lang="es-ES_tradnl" b="1" dirty="0">
                <a:solidFill>
                  <a:srgbClr val="FF0000"/>
                </a:solidFill>
              </a:rPr>
              <a:t>NO</a:t>
            </a:r>
            <a:r>
              <a:rPr lang="es-ES_tradnl" dirty="0"/>
              <a:t> deben ser descartados.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5F2F5F2-CE6F-A84A-B112-D784B0D63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0667" y1="9953" x2="59200" y2="10190"/>
                        <a14:foregroundMark x1="61067" y1="9953" x2="60000" y2="10190"/>
                        <a14:foregroundMark x1="52933" y1="10427" x2="51467" y2="104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35387" y="3620743"/>
            <a:ext cx="3456613" cy="194492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E1B1B18-C05A-604C-BB92-3B9D2A24B0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5589" y="683973"/>
            <a:ext cx="1320720" cy="132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326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Herramientas de trabajo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 fontScale="92500" lnSpcReduction="10000"/>
          </a:bodyPr>
          <a:lstStyle/>
          <a:p>
            <a:r>
              <a:rPr lang="es-ES_tradnl" dirty="0"/>
              <a:t>Gestor de paquetes PIP </a:t>
            </a:r>
            <a:r>
              <a:rPr lang="es-ES_tradnl" sz="1500" dirty="0">
                <a:solidFill>
                  <a:srgbClr val="0070C0"/>
                </a:solidFill>
              </a:rPr>
              <a:t>(¿Qué será un gestor de paquetes?)</a:t>
            </a:r>
          </a:p>
          <a:p>
            <a:r>
              <a:rPr lang="es-ES_tradnl" dirty="0"/>
              <a:t>Anaconda </a:t>
            </a:r>
            <a:r>
              <a:rPr lang="es-ES_tradnl" dirty="0" err="1"/>
              <a:t>Navigator</a:t>
            </a:r>
            <a:r>
              <a:rPr lang="es-ES_tradnl" dirty="0"/>
              <a:t>.</a:t>
            </a:r>
          </a:p>
          <a:p>
            <a:pPr lvl="1"/>
            <a:r>
              <a:rPr lang="es-ES_tradnl" dirty="0"/>
              <a:t>Interfaz gráfica de usuario que permite iniciar aplicaciones y administrar fácilmente paquetes, entornos y canales.</a:t>
            </a:r>
          </a:p>
          <a:p>
            <a:pPr lvl="1"/>
            <a:r>
              <a:rPr lang="es-ES_tradnl" dirty="0"/>
              <a:t>Dentro de este viene: </a:t>
            </a:r>
          </a:p>
          <a:p>
            <a:pPr lvl="2"/>
            <a:r>
              <a:rPr lang="es-ES_tradnl" dirty="0" err="1"/>
              <a:t>PyCharm</a:t>
            </a:r>
            <a:r>
              <a:rPr lang="es-ES_tradnl" dirty="0"/>
              <a:t> IDE </a:t>
            </a:r>
          </a:p>
          <a:p>
            <a:pPr lvl="2"/>
            <a:r>
              <a:rPr lang="es-ES_tradnl" dirty="0" err="1"/>
              <a:t>Jupyter</a:t>
            </a:r>
            <a:r>
              <a:rPr lang="es-ES_tradnl" dirty="0"/>
              <a:t> Notebook ✅</a:t>
            </a:r>
          </a:p>
          <a:p>
            <a:pPr lvl="2"/>
            <a:r>
              <a:rPr lang="es-ES_tradnl" dirty="0"/>
              <a:t>Spider IDE</a:t>
            </a:r>
          </a:p>
          <a:p>
            <a:pPr lvl="2"/>
            <a:r>
              <a:rPr lang="es-ES_tradnl" dirty="0" err="1"/>
              <a:t>Orage</a:t>
            </a:r>
            <a:r>
              <a:rPr lang="es-ES_tradnl" dirty="0"/>
              <a:t> para Data </a:t>
            </a:r>
            <a:r>
              <a:rPr lang="es-ES_tradnl" dirty="0" err="1"/>
              <a:t>mining</a:t>
            </a:r>
            <a:endParaRPr lang="es-ES_tradnl" dirty="0"/>
          </a:p>
          <a:p>
            <a:pPr lvl="2"/>
            <a:r>
              <a:rPr lang="es-ES_tradnl" dirty="0" err="1"/>
              <a:t>JupyterLab</a:t>
            </a:r>
            <a:endParaRPr lang="es-ES_tradnl" dirty="0"/>
          </a:p>
          <a:p>
            <a:pPr lvl="2"/>
            <a:r>
              <a:rPr lang="es-ES_tradnl" dirty="0" err="1"/>
              <a:t>Rstudio</a:t>
            </a:r>
            <a:endParaRPr lang="es-ES_tradnl" dirty="0"/>
          </a:p>
          <a:p>
            <a:r>
              <a:rPr lang="es-ES_tradnl" dirty="0"/>
              <a:t>O bien para más elegante, ya que solo usaremos </a:t>
            </a:r>
            <a:r>
              <a:rPr lang="es-ES_tradnl" dirty="0" err="1"/>
              <a:t>Jupyter</a:t>
            </a:r>
            <a:r>
              <a:rPr lang="es-ES_tradnl" dirty="0"/>
              <a:t> notebook, colocar en su terminal: </a:t>
            </a:r>
          </a:p>
          <a:p>
            <a:pPr marL="457200" lvl="1" indent="0">
              <a:buNone/>
            </a:pPr>
            <a:r>
              <a:rPr lang="es-MX" b="1" dirty="0">
                <a:latin typeface="Consolas" panose="020B0609020204030204" pitchFamily="49" charset="0"/>
                <a:cs typeface="Consolas" panose="020B0609020204030204" pitchFamily="49" charset="0"/>
              </a:rPr>
              <a:t>		pip install notebook</a:t>
            </a:r>
            <a:endParaRPr lang="es-ES_tradnl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0B75782-8440-4540-A391-E9C4AE99B0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0848" y="747333"/>
            <a:ext cx="1065461" cy="123412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F378978-377A-1444-9ADB-D290FB1D5B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7330" y="2962575"/>
            <a:ext cx="2185474" cy="108783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A91A855-1634-C04E-A645-A2D9F7599C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4063" y="4626649"/>
            <a:ext cx="1434049" cy="143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948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Herramientas de trabajo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/>
          </a:bodyPr>
          <a:lstStyle/>
          <a:p>
            <a:r>
              <a:rPr lang="es-ES_tradnl" dirty="0"/>
              <a:t>Paquetes de PIP importantes</a:t>
            </a:r>
          </a:p>
          <a:p>
            <a:pPr lvl="1"/>
            <a:r>
              <a:rPr lang="es-ES_tradnl" dirty="0" err="1"/>
              <a:t>Matplotlib</a:t>
            </a:r>
            <a:endParaRPr lang="es-ES_tradnl" dirty="0"/>
          </a:p>
          <a:p>
            <a:pPr lvl="1"/>
            <a:r>
              <a:rPr lang="es-ES_tradnl" dirty="0" err="1"/>
              <a:t>Numpy</a:t>
            </a:r>
            <a:endParaRPr lang="es-ES_tradnl" dirty="0"/>
          </a:p>
          <a:p>
            <a:pPr lvl="1"/>
            <a:r>
              <a:rPr lang="es-ES_tradnl" dirty="0" err="1"/>
              <a:t>Folium</a:t>
            </a:r>
            <a:endParaRPr lang="es-ES_tradnl" dirty="0"/>
          </a:p>
          <a:p>
            <a:pPr lvl="1"/>
            <a:r>
              <a:rPr lang="es-ES_tradnl" dirty="0" err="1"/>
              <a:t>Googlemaps</a:t>
            </a:r>
            <a:endParaRPr lang="es-ES_tradnl" dirty="0"/>
          </a:p>
          <a:p>
            <a:pPr lvl="1"/>
            <a:r>
              <a:rPr lang="es-ES_tradnl" dirty="0" err="1"/>
              <a:t>Gmaps</a:t>
            </a:r>
            <a:endParaRPr lang="es-ES_tradnl" dirty="0"/>
          </a:p>
          <a:p>
            <a:pPr lvl="1"/>
            <a:r>
              <a:rPr lang="es-ES_tradnl" dirty="0"/>
              <a:t>Pandas</a:t>
            </a:r>
          </a:p>
          <a:p>
            <a:pPr lvl="1"/>
            <a:r>
              <a:rPr lang="es-ES_tradnl" dirty="0" err="1"/>
              <a:t>TensorFlow</a:t>
            </a:r>
            <a:r>
              <a:rPr lang="es-ES_tradnl" dirty="0"/>
              <a:t> - </a:t>
            </a:r>
            <a:r>
              <a:rPr lang="es-MX" dirty="0"/>
              <a:t>pip install tensorflow</a:t>
            </a:r>
            <a:endParaRPr lang="es-ES_trad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718BAE3-32C8-124C-A499-9588F23E11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926" r="13479"/>
          <a:stretch/>
        </p:blipFill>
        <p:spPr>
          <a:xfrm>
            <a:off x="9120851" y="365125"/>
            <a:ext cx="2858681" cy="205832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4C47F343-BB32-1147-89AC-89B41DC51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3437" y="2468433"/>
            <a:ext cx="780924" cy="112062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1B56416-7796-7F49-BA21-F2BBE8BC71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87331" y="5129796"/>
            <a:ext cx="1949717" cy="77074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DC37EFC-97BE-3440-AFFA-0F734A2F51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29410" y="3529028"/>
            <a:ext cx="2455959" cy="99057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7373F28-61AD-9E48-9537-E04A5772FA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3797" y="5129796"/>
            <a:ext cx="2901124" cy="122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47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¿Cómo se trabaja en libretas?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619540" cy="4667250"/>
          </a:xfrm>
        </p:spPr>
        <p:txBody>
          <a:bodyPr>
            <a:normAutofit/>
          </a:bodyPr>
          <a:lstStyle/>
          <a:p>
            <a:r>
              <a:rPr lang="es-ES_tradnl" dirty="0"/>
              <a:t>Si ha instalado </a:t>
            </a:r>
            <a:r>
              <a:rPr lang="es-ES_tradnl" dirty="0" err="1"/>
              <a:t>Jupyter</a:t>
            </a:r>
            <a:r>
              <a:rPr lang="es-ES_tradnl" dirty="0"/>
              <a:t> con PIP</a:t>
            </a:r>
          </a:p>
          <a:p>
            <a:pPr lvl="1"/>
            <a:r>
              <a:rPr lang="es-ES_tradnl" dirty="0"/>
              <a:t>Escribir en su terminal: </a:t>
            </a:r>
            <a:r>
              <a:rPr lang="es-ES_trad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jupyter</a:t>
            </a:r>
            <a:r>
              <a:rPr lang="es-ES_tradnl" dirty="0">
                <a:latin typeface="Courier New" panose="02070309020205020404" pitchFamily="49" charset="0"/>
                <a:cs typeface="Courier New" panose="02070309020205020404" pitchFamily="49" charset="0"/>
              </a:rPr>
              <a:t> notebook</a:t>
            </a:r>
          </a:p>
          <a:p>
            <a:r>
              <a:rPr lang="es-ES_tradnl" dirty="0"/>
              <a:t>Si ha instalado </a:t>
            </a:r>
            <a:r>
              <a:rPr lang="es-ES_tradnl" dirty="0" err="1"/>
              <a:t>Jupyter</a:t>
            </a:r>
            <a:r>
              <a:rPr lang="es-ES_tradnl" dirty="0"/>
              <a:t> con Anaconda </a:t>
            </a:r>
          </a:p>
          <a:p>
            <a:pPr lvl="1"/>
            <a:r>
              <a:rPr lang="es-ES_tradnl" dirty="0"/>
              <a:t>Abrir Anaconda </a:t>
            </a:r>
            <a:r>
              <a:rPr lang="es-ES_tradnl" dirty="0" err="1"/>
              <a:t>Navigator</a:t>
            </a:r>
            <a:r>
              <a:rPr lang="es-ES_tradnl" dirty="0"/>
              <a:t> y hacer </a:t>
            </a:r>
            <a:r>
              <a:rPr lang="es-ES_tradnl" dirty="0" err="1"/>
              <a:t>click</a:t>
            </a:r>
            <a:r>
              <a:rPr lang="es-ES_tradnl" dirty="0"/>
              <a:t> en </a:t>
            </a:r>
            <a:r>
              <a:rPr lang="es-ES_tradnl" dirty="0" err="1"/>
              <a:t>Juyter</a:t>
            </a:r>
            <a:r>
              <a:rPr lang="es-ES_tradnl" dirty="0"/>
              <a:t> para abrir (LAUNCH)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945CE02-DBB8-FB4C-B318-5FAA769F5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839195"/>
            <a:ext cx="5590308" cy="3144548"/>
          </a:xfrm>
          <a:prstGeom prst="rect">
            <a:avLst/>
          </a:prstGeom>
        </p:spPr>
      </p:pic>
      <p:pic>
        <p:nvPicPr>
          <p:cNvPr id="8" name="Imagen 7" descr="Captura de pantalla de un celular con texto&#10;&#10;Descripción generada automáticamente">
            <a:extLst>
              <a:ext uri="{FF2B5EF4-FFF2-40B4-BE49-F238E27FC236}">
                <a16:creationId xmlns:a16="http://schemas.microsoft.com/office/drawing/2014/main" id="{2EF391F8-9537-2E41-9554-274C7E7346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9695" y="365125"/>
            <a:ext cx="4448090" cy="2737713"/>
          </a:xfrm>
          <a:prstGeom prst="rect">
            <a:avLst/>
          </a:prstGeom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2CF0AE74-D9DB-7244-9186-03217B9B08A0}"/>
              </a:ext>
            </a:extLst>
          </p:cNvPr>
          <p:cNvSpPr/>
          <p:nvPr/>
        </p:nvSpPr>
        <p:spPr>
          <a:xfrm>
            <a:off x="6972300" y="3234690"/>
            <a:ext cx="1177290" cy="1554480"/>
          </a:xfrm>
          <a:custGeom>
            <a:avLst/>
            <a:gdLst>
              <a:gd name="connsiteX0" fmla="*/ 0 w 1177290"/>
              <a:gd name="connsiteY0" fmla="*/ 777240 h 1554480"/>
              <a:gd name="connsiteX1" fmla="*/ 588645 w 1177290"/>
              <a:gd name="connsiteY1" fmla="*/ 0 h 1554480"/>
              <a:gd name="connsiteX2" fmla="*/ 1177290 w 1177290"/>
              <a:gd name="connsiteY2" fmla="*/ 777240 h 1554480"/>
              <a:gd name="connsiteX3" fmla="*/ 588645 w 1177290"/>
              <a:gd name="connsiteY3" fmla="*/ 1554480 h 1554480"/>
              <a:gd name="connsiteX4" fmla="*/ 0 w 1177290"/>
              <a:gd name="connsiteY4" fmla="*/ 777240 h 1554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7290" h="1554480" extrusionOk="0">
                <a:moveTo>
                  <a:pt x="0" y="777240"/>
                </a:moveTo>
                <a:cubicBezTo>
                  <a:pt x="-16933" y="337538"/>
                  <a:pt x="244952" y="6978"/>
                  <a:pt x="588645" y="0"/>
                </a:cubicBezTo>
                <a:cubicBezTo>
                  <a:pt x="932083" y="3861"/>
                  <a:pt x="1169973" y="348215"/>
                  <a:pt x="1177290" y="777240"/>
                </a:cubicBezTo>
                <a:cubicBezTo>
                  <a:pt x="1134325" y="1248456"/>
                  <a:pt x="912455" y="1561608"/>
                  <a:pt x="588645" y="1554480"/>
                </a:cubicBezTo>
                <a:cubicBezTo>
                  <a:pt x="255243" y="1549938"/>
                  <a:pt x="55130" y="1232840"/>
                  <a:pt x="0" y="777240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C1510C86-B95A-2740-B521-FCC60BE5869E}"/>
              </a:ext>
            </a:extLst>
          </p:cNvPr>
          <p:cNvSpPr/>
          <p:nvPr/>
        </p:nvSpPr>
        <p:spPr>
          <a:xfrm>
            <a:off x="9738188" y="994409"/>
            <a:ext cx="1177290" cy="411441"/>
          </a:xfrm>
          <a:custGeom>
            <a:avLst/>
            <a:gdLst>
              <a:gd name="connsiteX0" fmla="*/ 0 w 1177290"/>
              <a:gd name="connsiteY0" fmla="*/ 205721 h 411441"/>
              <a:gd name="connsiteX1" fmla="*/ 588645 w 1177290"/>
              <a:gd name="connsiteY1" fmla="*/ 0 h 411441"/>
              <a:gd name="connsiteX2" fmla="*/ 1177290 w 1177290"/>
              <a:gd name="connsiteY2" fmla="*/ 205721 h 411441"/>
              <a:gd name="connsiteX3" fmla="*/ 588645 w 1177290"/>
              <a:gd name="connsiteY3" fmla="*/ 411442 h 411441"/>
              <a:gd name="connsiteX4" fmla="*/ 0 w 1177290"/>
              <a:gd name="connsiteY4" fmla="*/ 205721 h 411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7290" h="411441" extrusionOk="0">
                <a:moveTo>
                  <a:pt x="0" y="205721"/>
                </a:moveTo>
                <a:cubicBezTo>
                  <a:pt x="-20615" y="79388"/>
                  <a:pt x="237893" y="9628"/>
                  <a:pt x="588645" y="0"/>
                </a:cubicBezTo>
                <a:cubicBezTo>
                  <a:pt x="918376" y="975"/>
                  <a:pt x="1163207" y="92552"/>
                  <a:pt x="1177290" y="205721"/>
                </a:cubicBezTo>
                <a:cubicBezTo>
                  <a:pt x="1153146" y="342916"/>
                  <a:pt x="911476" y="423986"/>
                  <a:pt x="588645" y="411442"/>
                </a:cubicBezTo>
                <a:cubicBezTo>
                  <a:pt x="249635" y="403831"/>
                  <a:pt x="9831" y="324035"/>
                  <a:pt x="0" y="205721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5850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78" y="211625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Entorno de trabajo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9667682-5302-F547-A6A6-066B31237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115" y="1131379"/>
            <a:ext cx="8046892" cy="5356624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36781DE5-088E-9F47-ABDE-02491C5B8430}"/>
              </a:ext>
            </a:extLst>
          </p:cNvPr>
          <p:cNvSpPr/>
          <p:nvPr/>
        </p:nvSpPr>
        <p:spPr>
          <a:xfrm>
            <a:off x="6880802" y="1977390"/>
            <a:ext cx="800158" cy="43383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FF0000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A96ECDD-3392-654C-A8B3-B9FBEDE0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470" y="641015"/>
            <a:ext cx="3599701" cy="4667250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s-ES" dirty="0"/>
              <a:t>Ubíquese en la carpeta dentro de su equipo que desee</a:t>
            </a:r>
          </a:p>
          <a:p>
            <a:pPr marL="0" indent="0" algn="r">
              <a:buNone/>
            </a:pPr>
            <a:endParaRPr lang="es-ES" dirty="0"/>
          </a:p>
          <a:p>
            <a:pPr marL="0" indent="0" algn="r">
              <a:buNone/>
            </a:pPr>
            <a:r>
              <a:rPr lang="es-ES" dirty="0"/>
              <a:t>New -&gt; Python3</a:t>
            </a:r>
          </a:p>
          <a:p>
            <a:pPr marL="0" indent="0" algn="r">
              <a:buNone/>
            </a:pPr>
            <a:endParaRPr lang="es-ES_tradnl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B92105C-9496-514B-ACEF-5E5A6B0FAE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3387" y="3641506"/>
            <a:ext cx="2628900" cy="2476500"/>
          </a:xfrm>
          <a:prstGeom prst="rect">
            <a:avLst/>
          </a:prstGeom>
        </p:spPr>
      </p:pic>
      <p:sp>
        <p:nvSpPr>
          <p:cNvPr id="16" name="Elipse 15">
            <a:extLst>
              <a:ext uri="{FF2B5EF4-FFF2-40B4-BE49-F238E27FC236}">
                <a16:creationId xmlns:a16="http://schemas.microsoft.com/office/drawing/2014/main" id="{C9D57140-DA42-F240-A7EE-669332E123D4}"/>
              </a:ext>
            </a:extLst>
          </p:cNvPr>
          <p:cNvSpPr/>
          <p:nvPr/>
        </p:nvSpPr>
        <p:spPr>
          <a:xfrm>
            <a:off x="8103870" y="4000500"/>
            <a:ext cx="1737360" cy="63770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227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78" y="211625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Entorno de trabajo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A96ECDD-3392-654C-A8B3-B9FBEDE0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3780" y="641014"/>
            <a:ext cx="4548391" cy="5431271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s-ES_tradnl" dirty="0"/>
              <a:t>Note que </a:t>
            </a:r>
            <a:r>
              <a:rPr lang="es-ES_tradnl" dirty="0" err="1"/>
              <a:t>Jupyter</a:t>
            </a:r>
            <a:r>
              <a:rPr lang="es-ES_tradnl" dirty="0"/>
              <a:t> trabaja por CELDAS</a:t>
            </a:r>
          </a:p>
          <a:p>
            <a:pPr marL="0" indent="0" algn="r">
              <a:buNone/>
            </a:pPr>
            <a:r>
              <a:rPr lang="es-ES_tradnl" dirty="0"/>
              <a:t>Dentro podemos encontrar las funciones principales:</a:t>
            </a:r>
          </a:p>
          <a:p>
            <a:pPr marL="0" indent="0" algn="r">
              <a:buNone/>
            </a:pPr>
            <a:r>
              <a:rPr lang="es-ES_tradnl" b="1" dirty="0"/>
              <a:t>Guardar, agregar, cortar, pegar, arriba, abajo, eje, parar, volver a ejecutar</a:t>
            </a:r>
          </a:p>
          <a:p>
            <a:pPr marL="0" indent="0" algn="r">
              <a:buNone/>
            </a:pPr>
            <a:endParaRPr lang="es-ES_tradnl" b="1" dirty="0"/>
          </a:p>
          <a:p>
            <a:pPr marL="0" indent="0" algn="r">
              <a:buNone/>
            </a:pPr>
            <a:r>
              <a:rPr lang="es-ES_tradnl" sz="2000" dirty="0"/>
              <a:t>Además encontramos el seleccionar el tipo de celda, ya sea </a:t>
            </a:r>
            <a:r>
              <a:rPr lang="es-ES_tradnl" sz="2000" dirty="0" err="1"/>
              <a:t>MarkDown</a:t>
            </a:r>
            <a:r>
              <a:rPr lang="es-ES_tradnl" sz="2000" dirty="0"/>
              <a:t>, </a:t>
            </a:r>
            <a:r>
              <a:rPr lang="es-ES_tradnl" sz="2000" dirty="0" err="1"/>
              <a:t>Code</a:t>
            </a:r>
            <a:r>
              <a:rPr lang="es-ES_tradnl" sz="2000" dirty="0"/>
              <a:t>, </a:t>
            </a:r>
            <a:r>
              <a:rPr lang="es-ES_tradnl" sz="2000" dirty="0" err="1"/>
              <a:t>Raw</a:t>
            </a:r>
            <a:r>
              <a:rPr lang="es-ES_tradnl" sz="2000" dirty="0"/>
              <a:t> </a:t>
            </a:r>
            <a:r>
              <a:rPr lang="es-ES_tradnl" sz="2000" dirty="0" err="1"/>
              <a:t>NBConverter</a:t>
            </a:r>
            <a:r>
              <a:rPr lang="es-ES_tradnl" sz="2000" dirty="0"/>
              <a:t>, </a:t>
            </a:r>
            <a:r>
              <a:rPr lang="es-ES_tradnl" sz="2000" dirty="0" err="1"/>
              <a:t>Heading</a:t>
            </a:r>
            <a:r>
              <a:rPr lang="es-ES_tradnl" sz="2000" dirty="0"/>
              <a:t>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0EDF243-FD08-464A-951F-EFBA54CFC8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061" y="1069131"/>
            <a:ext cx="6944159" cy="5788869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0B467F8-8C84-AD42-B1F9-EEBDE94E45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5549" y="5218237"/>
            <a:ext cx="2031451" cy="114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79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78" y="211625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MarkDown</a:t>
            </a:r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 y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LaTEX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99E390C-A724-9F4C-8656-02996E068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878" y="1253330"/>
            <a:ext cx="4853940" cy="4864675"/>
          </a:xfrm>
        </p:spPr>
        <p:txBody>
          <a:bodyPr>
            <a:normAutofit fontScale="92500"/>
          </a:bodyPr>
          <a:lstStyle/>
          <a:p>
            <a:r>
              <a:rPr lang="es-ES_tradnl" dirty="0"/>
              <a:t>Una libreta de </a:t>
            </a:r>
            <a:r>
              <a:rPr lang="es-ES_tradnl" dirty="0" err="1"/>
              <a:t>Jupyter</a:t>
            </a:r>
            <a:r>
              <a:rPr lang="es-ES_tradnl" dirty="0"/>
              <a:t> sirve para no poner código a la brava sino tener una mejor documentación, esto es muy útil para el área de investigación por ejemplo.  </a:t>
            </a:r>
          </a:p>
          <a:p>
            <a:endParaRPr lang="es-ES_tradnl" dirty="0"/>
          </a:p>
          <a:p>
            <a:r>
              <a:rPr lang="es-ES_tradnl" dirty="0" err="1"/>
              <a:t>Markdown</a:t>
            </a:r>
            <a:r>
              <a:rPr lang="es-ES_tradnl" dirty="0"/>
              <a:t> se usa a menudo para formatear archivos README, para escribir mensajes en foros de discusión en línea y para crear texto enriquecido con un editor de texto sin formato.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A7BB2C4-86FC-1447-8C7F-AE112A9CD8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9905" y="777237"/>
            <a:ext cx="6961607" cy="500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8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78" y="211625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MarkDown</a:t>
            </a:r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 y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LaTEX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Marcador de contenido 3">
                <a:extLst>
                  <a:ext uri="{FF2B5EF4-FFF2-40B4-BE49-F238E27FC236}">
                    <a16:creationId xmlns:a16="http://schemas.microsoft.com/office/drawing/2014/main" id="{D99E390C-A724-9F4C-8656-02996E068A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9878" y="1253330"/>
                <a:ext cx="4853940" cy="4864675"/>
              </a:xfrm>
            </p:spPr>
            <p:txBody>
              <a:bodyPr>
                <a:normAutofit/>
              </a:bodyPr>
              <a:lstStyle/>
              <a:p>
                <a:r>
                  <a:rPr lang="es-ES_tradnl" dirty="0"/>
                  <a:t>Dentro de la libreta de </a:t>
                </a:r>
                <a:r>
                  <a:rPr lang="es-ES_tradnl" dirty="0" err="1"/>
                  <a:t>Jupyter</a:t>
                </a:r>
                <a:r>
                  <a:rPr lang="es-ES_tradnl" dirty="0"/>
                  <a:t> podemos escribir </a:t>
                </a:r>
                <a:r>
                  <a:rPr lang="es-ES_tradnl" dirty="0" err="1"/>
                  <a:t>Markdown</a:t>
                </a:r>
                <a:r>
                  <a:rPr lang="es-ES_tradnl" dirty="0"/>
                  <a:t> siempre y cuando seleccionemos la opción de celda adecuada. </a:t>
                </a:r>
              </a:p>
              <a:p>
                <a:r>
                  <a:rPr lang="es-ES_tradnl" dirty="0"/>
                  <a:t>Además podemos hacer uso de </a:t>
                </a:r>
                <a:r>
                  <a:rPr lang="es-ES_tradnl" dirty="0" err="1"/>
                  <a:t>LaTEX</a:t>
                </a:r>
                <a:r>
                  <a:rPr lang="es-ES_tradnl" dirty="0"/>
                  <a:t> para escribir ecuaciones para tener mejor documentado nuestro trabajo.</a:t>
                </a:r>
              </a:p>
              <a:p>
                <a:endParaRPr lang="es-ES_tradnl" dirty="0"/>
              </a:p>
              <a:p>
                <a14:m>
                  <m:oMath xmlns:m="http://schemas.openxmlformats.org/officeDocument/2006/math"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𝑆𝑖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𝑠𝑎𝑏𝑒𝑛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𝑡𝑜𝑑𝑜𝑠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𝑙𝑜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𝑞𝑢𝑒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𝑒𝑠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𝐿𝑎𝑇𝐸𝑋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es-ES_tradnl" sz="2400" i="1" dirty="0"/>
              </a:p>
            </p:txBody>
          </p:sp>
        </mc:Choice>
        <mc:Fallback xmlns="">
          <p:sp>
            <p:nvSpPr>
              <p:cNvPr id="4" name="Marcador de contenido 3">
                <a:extLst>
                  <a:ext uri="{FF2B5EF4-FFF2-40B4-BE49-F238E27FC236}">
                    <a16:creationId xmlns:a16="http://schemas.microsoft.com/office/drawing/2014/main" id="{D99E390C-A724-9F4C-8656-02996E068A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9878" y="1253330"/>
                <a:ext cx="4853940" cy="4864675"/>
              </a:xfrm>
              <a:blipFill>
                <a:blip r:embed="rId4"/>
                <a:stretch>
                  <a:fillRect l="-1823" t="-2083" r="-2604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agen 2">
            <a:extLst>
              <a:ext uri="{FF2B5EF4-FFF2-40B4-BE49-F238E27FC236}">
                <a16:creationId xmlns:a16="http://schemas.microsoft.com/office/drawing/2014/main" id="{8C988827-6ED9-054A-BE02-351BB389FF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7739" y="581031"/>
            <a:ext cx="6515100" cy="29083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66DDAF5-038E-DC47-A531-1E6A497BFE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8539" y="3489331"/>
            <a:ext cx="64135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555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3122</TotalTime>
  <Words>718</Words>
  <Application>Microsoft Macintosh PowerPoint</Application>
  <PresentationFormat>Panorámica</PresentationFormat>
  <Paragraphs>94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Consolas</vt:lpstr>
      <vt:lpstr>Courier</vt:lpstr>
      <vt:lpstr>Courier New</vt:lpstr>
      <vt:lpstr>SF Compact Display</vt:lpstr>
      <vt:lpstr>SF Pro Display</vt:lpstr>
      <vt:lpstr>Office Theme</vt:lpstr>
      <vt:lpstr>Python Avanzado Día 1   Curso Proteco 2020-2  Instructores:   - Samuel Arturo Garrido Sánchez  - Alicia Carbalindo García  - Armando Rivera </vt:lpstr>
      <vt:lpstr>Python para niños grandes</vt:lpstr>
      <vt:lpstr>Herramientas de trabajo</vt:lpstr>
      <vt:lpstr>Herramientas de trabajo</vt:lpstr>
      <vt:lpstr>¿Cómo se trabaja en libretas?</vt:lpstr>
      <vt:lpstr>Entorno de trabajo</vt:lpstr>
      <vt:lpstr>Entorno de trabajo</vt:lpstr>
      <vt:lpstr>MarkDown y LaTEX</vt:lpstr>
      <vt:lpstr>MarkDown y LaTEX</vt:lpstr>
      <vt:lpstr>Tipos de celda: Python + MarkDown + LaTEX</vt:lpstr>
      <vt:lpstr>Algunas opciones adicionales</vt:lpstr>
      <vt:lpstr>Ambientes virtuales</vt:lpstr>
      <vt:lpstr>Primero lo primero: Numpy</vt:lpstr>
      <vt:lpstr>Algunos ejemplos con Numpy</vt:lpstr>
      <vt:lpstr>Algunos ejemplos con Numpy</vt:lpstr>
      <vt:lpstr>Segundo lo segundo: Matplotlib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aplicaciones Android con Kotlin   Curso para prebecarios Gen 40 Instructor: Samuel A. Garrido Sánchez</dc:title>
  <dc:creator>SAMUEL ARTURO GARRIDO SANCHEZ</dc:creator>
  <cp:lastModifiedBy>SAMUEL ARTURO GARRIDO SANCHEZ</cp:lastModifiedBy>
  <cp:revision>51</cp:revision>
  <dcterms:created xsi:type="dcterms:W3CDTF">2020-04-19T21:28:52Z</dcterms:created>
  <dcterms:modified xsi:type="dcterms:W3CDTF">2020-08-09T02:13:14Z</dcterms:modified>
</cp:coreProperties>
</file>